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5" r:id="rId12"/>
    <p:sldId id="264" r:id="rId13"/>
    <p:sldId id="266" r:id="rId14"/>
    <p:sldId id="276" r:id="rId15"/>
    <p:sldId id="278" r:id="rId16"/>
    <p:sldId id="269" r:id="rId17"/>
    <p:sldId id="277" r:id="rId18"/>
    <p:sldId id="270" r:id="rId19"/>
    <p:sldId id="271" r:id="rId20"/>
    <p:sldId id="272" r:id="rId21"/>
    <p:sldId id="273" r:id="rId22"/>
    <p:sldId id="274" r:id="rId23"/>
    <p:sldId id="275" r:id="rId24"/>
    <p:sldId id="279" r:id="rId25"/>
    <p:sldId id="280" r:id="rId26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26" autoAdjust="0"/>
    <p:restoredTop sz="94687" autoAdjust="0"/>
  </p:normalViewPr>
  <p:slideViewPr>
    <p:cSldViewPr>
      <p:cViewPr varScale="1">
        <p:scale>
          <a:sx n="47" d="100"/>
          <a:sy n="47" d="100"/>
        </p:scale>
        <p:origin x="1638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48812-2E92-433E-9C3B-3BD23DC3665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6E7D-07D8-4A9C-A5CE-31B0E46DA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AMC property encompasses ~70,000 acres acquired between 2003 and 2015.</a:t>
            </a:r>
          </a:p>
          <a:p>
            <a:r>
              <a:rPr lang="en-US" dirty="0" smtClean="0"/>
              <a:t>Southern anchor of a fee-owned</a:t>
            </a:r>
            <a:r>
              <a:rPr lang="en-US" baseline="0" dirty="0" smtClean="0"/>
              <a:t> conservation corridor extending over 60 miles to northern end of Baxter State Park (nearly 500,000 acres in total).</a:t>
            </a:r>
          </a:p>
          <a:p>
            <a:r>
              <a:rPr lang="en-US" baseline="0" dirty="0" smtClean="0"/>
              <a:t>Including easements, part of a contiguous conserved lands landscape of about 750,000 acres (nearly as large as WMNF).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36E7D-07D8-4A9C-A5CE-31B0E46DA6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9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 Barriers removed; 22 miles of headwater stream reconnected.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36E7D-07D8-4A9C-A5CE-31B0E46DA6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1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0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5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2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0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6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36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8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0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5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4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589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89C0D-5175-4CFF-A49E-A7AEE4FD4328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10BA1-30A6-4628-AF81-01AFAB07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2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4800"/>
            <a:ext cx="5829300" cy="990601"/>
          </a:xfrm>
        </p:spPr>
        <p:txBody>
          <a:bodyPr>
            <a:normAutofit/>
          </a:bodyPr>
          <a:lstStyle/>
          <a:p>
            <a:r>
              <a:rPr lang="en-US" sz="2400" b="1" dirty="0"/>
              <a:t>Watershed-scale conservation, restoration and management in the Maine Woods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7391400"/>
            <a:ext cx="4800600" cy="15240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Dr. David Publicover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Senior Staff Scientist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Appalachian Mountain Club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Gorham, 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dpublicover\Documents\data\Word-new\AMC Huts corridor\Photos\Dave\Scenic\View from Laurie's Led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90700"/>
            <a:ext cx="6858000" cy="51435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76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376" y="4198203"/>
            <a:ext cx="3063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Restoration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62417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16" y="600112"/>
            <a:ext cx="4974767" cy="79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42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99" y="798249"/>
            <a:ext cx="5090601" cy="75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4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9200" y="838200"/>
            <a:ext cx="4495800" cy="7086600"/>
            <a:chOff x="533400" y="152400"/>
            <a:chExt cx="5791200" cy="8837112"/>
          </a:xfrm>
        </p:grpSpPr>
        <p:pic>
          <p:nvPicPr>
            <p:cNvPr id="2050" name="Picture 2" descr="C:\Users\dpublicover\Documents\data\Word-new\AMC Huts corridor\Photos\Dave\Roads\P1050190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52400"/>
              <a:ext cx="5791200" cy="43434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dpublicover\Documents\data\Word-new\AMC Huts corridor\Photos\Dave\Roads\P1060021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646112"/>
              <a:ext cx="5791200" cy="43434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7768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92" y="907986"/>
            <a:ext cx="4889416" cy="73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4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63"/>
            <a:ext cx="685695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Roach Ponds Ecological Reserve – active management to restore unnatural plantation monocultures (red pine, black spruce).</a:t>
            </a:r>
          </a:p>
          <a:p>
            <a:endParaRPr lang="en-US" sz="900" dirty="0"/>
          </a:p>
          <a:p>
            <a:r>
              <a:rPr lang="en-US" dirty="0" smtClean="0"/>
              <a:t>50% removal of 62-acre red pine plantation in 2014.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31" y="1032532"/>
            <a:ext cx="6157494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99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376" y="4198203"/>
            <a:ext cx="3538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Management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5200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25" y="-397"/>
            <a:ext cx="6059949" cy="91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14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83" y="740332"/>
            <a:ext cx="5913633" cy="76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99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85800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/>
              <a:t>S</a:t>
            </a:r>
            <a:r>
              <a:rPr lang="en-US" b="1" dirty="0"/>
              <a:t>trategy 1: </a:t>
            </a:r>
            <a:r>
              <a:rPr lang="en-US" dirty="0"/>
              <a:t>S</a:t>
            </a:r>
            <a:r>
              <a:rPr lang="en-US" b="1" dirty="0"/>
              <a:t>ustain fundamental ecological functions </a:t>
            </a:r>
            <a:endParaRPr lang="en-US" dirty="0" smtClean="0"/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Limit soil disturbance during harvesting (processor/forwarder system.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Retain and restore high levels of coarse woody debris.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Limit whole tree harvesting and biomass removals.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Restoration of stream habitat connectivity.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Upgrade road infrastructure and drainage structures.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No-harvest riparian zones.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" y="3016989"/>
            <a:ext cx="6870787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45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03" y="901890"/>
            <a:ext cx="5279594" cy="73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57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8580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/>
              <a:t>S</a:t>
            </a:r>
            <a:r>
              <a:rPr lang="en-US" b="1" dirty="0"/>
              <a:t>trategy 2: </a:t>
            </a:r>
            <a:r>
              <a:rPr lang="en-US" dirty="0"/>
              <a:t>R</a:t>
            </a:r>
            <a:r>
              <a:rPr lang="en-US" b="1" dirty="0"/>
              <a:t>educe the impact of existing biological stressors </a:t>
            </a:r>
            <a:endParaRPr lang="en-US" b="1" dirty="0" smtClean="0"/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Salvage diseased beech/retain “clean beech” (beech scale – </a:t>
            </a:r>
            <a:r>
              <a:rPr lang="en-US" i="1" dirty="0" smtClean="0"/>
              <a:t>Nectria</a:t>
            </a:r>
            <a:r>
              <a:rPr lang="en-US" dirty="0" smtClean="0"/>
              <a:t> complex).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Favor spruce over fir in thinnings (spruce budworm).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Maintain diverse species mix.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Invasive species monitoring program.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72" y="2190591"/>
            <a:ext cx="5169856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58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858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b="1" dirty="0"/>
              <a:t>Strategy 3: Protect forests from severe fire and wind disturbance </a:t>
            </a:r>
            <a:r>
              <a:rPr lang="en-US" b="1" dirty="0" smtClean="0"/>
              <a:t>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Fire not a major issue.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Maintain multi-aged stand structures.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Retain vigorous trees/harvest at-risk trees.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Accept some level of natural disturbance as healthy.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175808"/>
            <a:ext cx="68580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/>
              <a:t>S</a:t>
            </a:r>
            <a:r>
              <a:rPr lang="en-US" b="1" dirty="0"/>
              <a:t>trategy 4: </a:t>
            </a:r>
            <a:r>
              <a:rPr lang="en-US" dirty="0"/>
              <a:t>M</a:t>
            </a:r>
            <a:r>
              <a:rPr lang="en-US" b="1" dirty="0"/>
              <a:t>aintain or create refugia </a:t>
            </a:r>
            <a:r>
              <a:rPr lang="en-US" b="1" dirty="0" smtClean="0"/>
              <a:t>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Establishment of large reserves.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Notably mature stands maintained as retention areas.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No harvesting in forested wetlands.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Refugia at multiple scales (fractal pattern) – watersheds within landscapes, stands within watersheds, trees within stands.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91799"/>
            <a:ext cx="6876884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04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858001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/>
              <a:t>S</a:t>
            </a:r>
            <a:r>
              <a:rPr lang="en-US" b="1" dirty="0"/>
              <a:t>trategy 5: </a:t>
            </a:r>
            <a:r>
              <a:rPr lang="en-US" dirty="0"/>
              <a:t>M</a:t>
            </a:r>
            <a:r>
              <a:rPr lang="en-US" b="1" dirty="0"/>
              <a:t>aintain and enhance species and structural diversity </a:t>
            </a:r>
            <a:r>
              <a:rPr lang="en-US" b="1" dirty="0" smtClean="0"/>
              <a:t> 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Create and maintain multi-aged stands.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Maintain diverse species mix within stands.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Maintain and restore biological legacies/late-successional structures.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Remove and naturally regenerate off-site plantations (red pine, black spruce).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Retain white pine as climate adaptation seed source.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3" y="2608406"/>
            <a:ext cx="6870787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7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858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b="1" dirty="0"/>
              <a:t>Strategy 6: Increase ecosystem redundancy across the landscape </a:t>
            </a:r>
            <a:r>
              <a:rPr lang="en-US" b="1" dirty="0" smtClean="0"/>
              <a:t>  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Utilize natural regeneration.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Enhance softwood component on suitable soils.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752600"/>
            <a:ext cx="6858001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b="1" dirty="0"/>
              <a:t>Strategy 7: Promote landscape connectivity </a:t>
            </a:r>
            <a:r>
              <a:rPr lang="en-US" b="1" dirty="0" smtClean="0"/>
              <a:t>   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Part of large contiguous conservation landscape (Moosehead Lake – 100 Mile Wilderness – Baxter State Park.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Restore aquatic habitat connectivity.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Participation in regional conservation partnerships (e.g. Maine Mountain Collaborative).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419600"/>
            <a:ext cx="6858001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/>
              <a:t>S</a:t>
            </a:r>
            <a:r>
              <a:rPr lang="en-US" b="1" dirty="0"/>
              <a:t>trategy 8: </a:t>
            </a:r>
            <a:r>
              <a:rPr lang="en-US" dirty="0"/>
              <a:t>E</a:t>
            </a:r>
            <a:r>
              <a:rPr lang="en-US" b="1" dirty="0"/>
              <a:t>nhance genetic diversity </a:t>
            </a:r>
            <a:r>
              <a:rPr lang="en-US" b="1" dirty="0" smtClean="0"/>
              <a:t>   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Not relevant – primarily deals with planting.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715000"/>
            <a:ext cx="685800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/>
              <a:t>S</a:t>
            </a:r>
            <a:r>
              <a:rPr lang="en-US" b="1" dirty="0"/>
              <a:t>trategy 9: </a:t>
            </a:r>
            <a:r>
              <a:rPr lang="en-US" dirty="0"/>
              <a:t>F</a:t>
            </a:r>
            <a:r>
              <a:rPr lang="en-US" b="1" dirty="0"/>
              <a:t>acilitate community adjustments through species transitions </a:t>
            </a:r>
            <a:r>
              <a:rPr lang="en-US" b="1" dirty="0" smtClean="0"/>
              <a:t>    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Retain white pine as climate adaptation seed source.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Allow community adjustments through natural regeneration.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761238"/>
            <a:ext cx="6858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b="1" dirty="0"/>
              <a:t>Strategy 10: Plan for and respond to disturbance </a:t>
            </a:r>
            <a:r>
              <a:rPr lang="en-US" b="1" dirty="0" smtClean="0"/>
              <a:t>     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Spruce budworm risk assessment.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Targeted thinning of highest risk stands.</a:t>
            </a:r>
          </a:p>
        </p:txBody>
      </p:sp>
    </p:spTree>
    <p:extLst>
      <p:ext uri="{BB962C8B-B14F-4D97-AF65-F5344CB8AC3E}">
        <p14:creationId xmlns:p14="http://schemas.microsoft.com/office/powerpoint/2010/main" val="2698676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376" y="4198203"/>
            <a:ext cx="2996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Monitoring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576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9600"/>
            <a:ext cx="6858001" cy="787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b="1" dirty="0" smtClean="0"/>
              <a:t>Monitoring on MWI properties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Limited monitoring of specific features or characteristics.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Periodic forest inventory (10-year cycle) and inventory of KIW Ecological Reserve carbon offset project (12-year cycle) will allow assessment of changes in forest composition and structure under active and passive management.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Annual monitoring by easement holders and FSC.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Participation in Maine Forest Service statewide spruce budworm monitoring.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Participation in AT Mega-Transect monitoring project.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Anticipated Bicknell’s thrush monitoring on Baker Mountain.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spcAft>
                <a:spcPts val="900"/>
              </a:spcAft>
            </a:pPr>
            <a:r>
              <a:rPr lang="en-US" sz="2400" b="1" dirty="0" smtClean="0"/>
              <a:t>A plug for AMC monitoring activities in White Mountain National Forest!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Air quality (acidic deposition and ozone) since the 1980s.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Mapping of alpine plant communities for climate change baseline (also in Baxter State Park).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Mountain stream chemistry.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Alpine plant phenology.</a:t>
            </a:r>
          </a:p>
        </p:txBody>
      </p:sp>
    </p:spTree>
    <p:extLst>
      <p:ext uri="{BB962C8B-B14F-4D97-AF65-F5344CB8AC3E}">
        <p14:creationId xmlns:p14="http://schemas.microsoft.com/office/powerpoint/2010/main" val="490307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376" y="4198203"/>
            <a:ext cx="3484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Conservation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9412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57200"/>
            <a:ext cx="5523455" cy="81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20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7" y="695960"/>
            <a:ext cx="4834547" cy="71634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1167" y="685800"/>
            <a:ext cx="2705595" cy="270843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Upper West Branch Pleasant River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32,000 </a:t>
            </a:r>
            <a:r>
              <a:rPr lang="en-US" sz="1400" dirty="0"/>
              <a:t>acre watershed.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Premier </a:t>
            </a:r>
            <a:r>
              <a:rPr lang="en-US" sz="1400" dirty="0"/>
              <a:t>native brook trout fishery.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Bicknell's </a:t>
            </a:r>
            <a:r>
              <a:rPr lang="en-US" sz="1400" dirty="0"/>
              <a:t>thrush habitat - upper </a:t>
            </a:r>
            <a:r>
              <a:rPr lang="en-US" sz="1400" dirty="0" smtClean="0"/>
              <a:t>elevations</a:t>
            </a:r>
            <a:r>
              <a:rPr lang="en-US" sz="14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TNC </a:t>
            </a:r>
            <a:r>
              <a:rPr lang="en-US" sz="1400" dirty="0"/>
              <a:t>portfolio priority freshwater ecosystem.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"</a:t>
            </a:r>
            <a:r>
              <a:rPr lang="en-US" sz="1400" dirty="0"/>
              <a:t>An ecological treasure trove</a:t>
            </a:r>
            <a:r>
              <a:rPr lang="en-US" sz="1400" dirty="0" smtClean="0"/>
              <a:t>.“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 smtClean="0"/>
              <a:t>"</a:t>
            </a:r>
            <a:r>
              <a:rPr lang="en-US" sz="1400" dirty="0"/>
              <a:t>One of Maine's top ten undeveloped rivers."</a:t>
            </a:r>
          </a:p>
        </p:txBody>
      </p:sp>
    </p:spTree>
    <p:extLst>
      <p:ext uri="{BB962C8B-B14F-4D97-AF65-F5344CB8AC3E}">
        <p14:creationId xmlns:p14="http://schemas.microsoft.com/office/powerpoint/2010/main" val="2968784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838200"/>
            <a:ext cx="4913802" cy="72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48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85" y="837876"/>
            <a:ext cx="5041829" cy="74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82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78" y="990289"/>
            <a:ext cx="4840644" cy="71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" y="2383346"/>
            <a:ext cx="6858594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69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652</Words>
  <Application>Microsoft Office PowerPoint</Application>
  <PresentationFormat>On-screen Show (4:3)</PresentationFormat>
  <Paragraphs>82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Watershed-scale conservation, restoration and management in the Maine Woods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AMC User</dc:creator>
  <cp:lastModifiedBy>John Truong</cp:lastModifiedBy>
  <cp:revision>40</cp:revision>
  <dcterms:created xsi:type="dcterms:W3CDTF">2016-11-21T15:28:09Z</dcterms:created>
  <dcterms:modified xsi:type="dcterms:W3CDTF">2016-12-07T15:15:06Z</dcterms:modified>
</cp:coreProperties>
</file>